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sldIdLst>
    <p:sldId id="256" r:id="rId2"/>
    <p:sldId id="267" r:id="rId3"/>
    <p:sldId id="268" r:id="rId4"/>
    <p:sldId id="260" r:id="rId5"/>
    <p:sldId id="270" r:id="rId6"/>
    <p:sldId id="271" r:id="rId7"/>
    <p:sldId id="273" r:id="rId8"/>
    <p:sldId id="272" r:id="rId9"/>
    <p:sldId id="261" r:id="rId10"/>
    <p:sldId id="264" r:id="rId11"/>
    <p:sldId id="269" r:id="rId12"/>
    <p:sldId id="27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7" d="100"/>
          <a:sy n="107" d="100"/>
        </p:scale>
        <p:origin x="138" y="22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t>12/5/2016</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7208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20098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12/5/2016</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91837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12/5/2016</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137296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12/5/2016</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26092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1852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23698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80916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12/5/2016</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34379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47646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12/5/2016</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20660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10603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62097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98502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19090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50593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4346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12/5/2016</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355299"/>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Role Play for English Language Learners</a:t>
            </a:r>
          </a:p>
        </p:txBody>
      </p:sp>
      <p:sp>
        <p:nvSpPr>
          <p:cNvPr id="3" name="Subtitle 2"/>
          <p:cNvSpPr>
            <a:spLocks noGrp="1"/>
          </p:cNvSpPr>
          <p:nvPr>
            <p:ph type="subTitle" idx="1"/>
          </p:nvPr>
        </p:nvSpPr>
        <p:spPr>
          <a:xfrm>
            <a:off x="1371600" y="3632200"/>
            <a:ext cx="9448800" cy="2583070"/>
          </a:xfrm>
        </p:spPr>
        <p:txBody>
          <a:bodyPr>
            <a:normAutofit fontScale="92500" lnSpcReduction="10000"/>
          </a:bodyPr>
          <a:lstStyle/>
          <a:p>
            <a:pPr algn="r"/>
            <a:endParaRPr lang="en-US" dirty="0"/>
          </a:p>
          <a:p>
            <a:pPr algn="r"/>
            <a:endParaRPr lang="en-US" dirty="0"/>
          </a:p>
          <a:p>
            <a:pPr algn="r"/>
            <a:r>
              <a:rPr lang="en-US" dirty="0"/>
              <a:t>Latoya Dawson</a:t>
            </a:r>
          </a:p>
          <a:p>
            <a:pPr algn="r"/>
            <a:r>
              <a:rPr lang="en-US" dirty="0"/>
              <a:t>CBSE 7201T</a:t>
            </a:r>
          </a:p>
          <a:p>
            <a:pPr algn="r"/>
            <a:r>
              <a:rPr lang="en-US" dirty="0"/>
              <a:t>Professor O’Connor</a:t>
            </a:r>
          </a:p>
          <a:p>
            <a:pPr algn="r"/>
            <a:r>
              <a:rPr lang="en-US" dirty="0"/>
              <a:t>Brooklyn College </a:t>
            </a:r>
          </a:p>
          <a:p>
            <a:pPr algn="r"/>
            <a:r>
              <a:rPr lang="en-US" dirty="0"/>
              <a:t>Fall 2016  </a:t>
            </a:r>
          </a:p>
          <a:p>
            <a:pPr algn="r"/>
            <a:endParaRPr lang="en-US" dirty="0"/>
          </a:p>
        </p:txBody>
      </p:sp>
    </p:spTree>
    <p:extLst>
      <p:ext uri="{BB962C8B-B14F-4D97-AF65-F5344CB8AC3E}">
        <p14:creationId xmlns:p14="http://schemas.microsoft.com/office/powerpoint/2010/main" val="589908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08383"/>
            <a:ext cx="10820400" cy="967408"/>
          </a:xfrm>
        </p:spPr>
        <p:txBody>
          <a:bodyPr>
            <a:normAutofit fontScale="90000"/>
          </a:bodyPr>
          <a:lstStyle/>
          <a:p>
            <a:pPr algn="ctr"/>
            <a:r>
              <a:rPr lang="en-US" dirty="0"/>
              <a:t/>
            </a:r>
            <a:br>
              <a:rPr lang="en-US" dirty="0"/>
            </a:br>
            <a:r>
              <a:rPr lang="en-US" dirty="0"/>
              <a:t>Participants (N)</a:t>
            </a:r>
          </a:p>
        </p:txBody>
      </p:sp>
      <p:sp>
        <p:nvSpPr>
          <p:cNvPr id="3" name="Content Placeholder 2"/>
          <p:cNvSpPr>
            <a:spLocks noGrp="1"/>
          </p:cNvSpPr>
          <p:nvPr>
            <p:ph idx="1"/>
          </p:nvPr>
        </p:nvSpPr>
        <p:spPr/>
        <p:txBody>
          <a:bodyPr>
            <a:normAutofit/>
          </a:bodyPr>
          <a:lstStyle/>
          <a:p>
            <a:r>
              <a:rPr lang="en-US" dirty="0"/>
              <a:t>I plan to survey one public school that have many English Language learners in order to properly conduct this survey. </a:t>
            </a:r>
          </a:p>
          <a:p>
            <a:r>
              <a:rPr lang="en-US" dirty="0"/>
              <a:t>I also plan to survey a population between the ages of 7-9.  The survey will consist of an equal amount of socioeconomic backgrounds as well as races and genders.  </a:t>
            </a:r>
          </a:p>
          <a:p>
            <a:pPr marL="0" indent="0">
              <a:buNone/>
            </a:pPr>
            <a:r>
              <a:rPr lang="en-US" dirty="0"/>
              <a:t>Demographics:</a:t>
            </a:r>
          </a:p>
          <a:p>
            <a:pPr marL="0" indent="0">
              <a:buNone/>
            </a:pPr>
            <a:r>
              <a:rPr lang="en-US" dirty="0"/>
              <a:t>    Elementary school children</a:t>
            </a:r>
          </a:p>
          <a:p>
            <a:pPr marL="0" indent="0">
              <a:buNone/>
            </a:pPr>
            <a:r>
              <a:rPr lang="en-US" dirty="0"/>
              <a:t>    Male and female students</a:t>
            </a:r>
          </a:p>
          <a:p>
            <a:pPr marL="0" indent="0">
              <a:buNone/>
            </a:pPr>
            <a:r>
              <a:rPr lang="en-US" dirty="0"/>
              <a:t>    Grade (3</a:t>
            </a:r>
            <a:r>
              <a:rPr lang="en-US" baseline="30000" dirty="0"/>
              <a:t>rd</a:t>
            </a:r>
            <a:r>
              <a:rPr lang="en-US" dirty="0"/>
              <a:t>)</a:t>
            </a:r>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3297991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150752"/>
            <a:ext cx="10820400" cy="1112109"/>
          </a:xfrm>
        </p:spPr>
        <p:txBody>
          <a:bodyPr/>
          <a:lstStyle/>
          <a:p>
            <a:pPr algn="l"/>
            <a:r>
              <a:rPr lang="en-US" dirty="0" smtClean="0"/>
              <a:t>References</a:t>
            </a:r>
            <a:endParaRPr lang="en-US" dirty="0"/>
          </a:p>
        </p:txBody>
      </p:sp>
      <p:sp>
        <p:nvSpPr>
          <p:cNvPr id="3" name="Content Placeholder 2"/>
          <p:cNvSpPr>
            <a:spLocks noGrp="1"/>
          </p:cNvSpPr>
          <p:nvPr>
            <p:ph idx="1"/>
          </p:nvPr>
        </p:nvSpPr>
        <p:spPr>
          <a:xfrm>
            <a:off x="685800" y="1264920"/>
            <a:ext cx="10820400" cy="5440680"/>
          </a:xfrm>
        </p:spPr>
        <p:txBody>
          <a:bodyPr>
            <a:normAutofit fontScale="25000" lnSpcReduction="20000"/>
          </a:bodyPr>
          <a:lstStyle/>
          <a:p>
            <a:r>
              <a:rPr lang="en-US" sz="6400" dirty="0" err="1"/>
              <a:t>Ardasheva</a:t>
            </a:r>
            <a:r>
              <a:rPr lang="en-US" sz="6400" dirty="0"/>
              <a:t>, Y., &amp; </a:t>
            </a:r>
            <a:r>
              <a:rPr lang="en-US" sz="6400" dirty="0" err="1"/>
              <a:t>Tretter</a:t>
            </a:r>
            <a:r>
              <a:rPr lang="en-US" sz="6400" dirty="0"/>
              <a:t>, T. (2013). Contributions of Individual Differences and </a:t>
            </a:r>
            <a:r>
              <a:rPr lang="en-US" sz="6400" dirty="0" smtClean="0"/>
              <a:t>Contextual Variables </a:t>
            </a:r>
            <a:r>
              <a:rPr lang="en-US" sz="6400" dirty="0"/>
              <a:t>to Reading Achievement of English Language Learners: An Empirical 	Investigation Using Hierarchical Linear Modeling. TESOL Quarterly, 47(2), 323-351.</a:t>
            </a:r>
          </a:p>
          <a:p>
            <a:r>
              <a:rPr lang="en-US" sz="6400" dirty="0" err="1"/>
              <a:t>Averty</a:t>
            </a:r>
            <a:r>
              <a:rPr lang="en-US" sz="6400" dirty="0"/>
              <a:t>, Megan J. (2011). Can You Hear Me Now? Jean-Jacques Rousseau on </a:t>
            </a:r>
            <a:r>
              <a:rPr lang="en-US" sz="6400" dirty="0" smtClean="0"/>
              <a:t>Listening Education</a:t>
            </a:r>
            <a:r>
              <a:rPr lang="en-US" sz="6400" dirty="0"/>
              <a:t>. Educational Theory, 61(2), 155-169.</a:t>
            </a:r>
          </a:p>
          <a:p>
            <a:r>
              <a:rPr lang="en-US" sz="6400" dirty="0"/>
              <a:t>Ashok, </a:t>
            </a:r>
            <a:r>
              <a:rPr lang="en-US" sz="6400" dirty="0" err="1"/>
              <a:t>Ammu</a:t>
            </a:r>
            <a:r>
              <a:rPr lang="en-US" sz="6400" dirty="0"/>
              <a:t> Maria (2016). "Effectiveness of role play in enhancing communication skills of </a:t>
            </a:r>
            <a:r>
              <a:rPr lang="en-US" sz="6400" dirty="0" smtClean="0"/>
              <a:t>English </a:t>
            </a:r>
            <a:r>
              <a:rPr lang="en-US" sz="6400" dirty="0"/>
              <a:t>language learners." Language in India, Apr. 2015, p. 4+. Academic OneFile.</a:t>
            </a:r>
          </a:p>
          <a:p>
            <a:r>
              <a:rPr lang="en-US" sz="6400" dirty="0"/>
              <a:t>Bell, S. K., </a:t>
            </a:r>
            <a:r>
              <a:rPr lang="en-US" sz="6400" dirty="0" err="1"/>
              <a:t>Wideroff</a:t>
            </a:r>
            <a:r>
              <a:rPr lang="en-US" sz="6400" dirty="0"/>
              <a:t>, M., &amp; </a:t>
            </a:r>
            <a:r>
              <a:rPr lang="en-US" sz="6400" dirty="0" err="1"/>
              <a:t>Gaufberg</a:t>
            </a:r>
            <a:r>
              <a:rPr lang="en-US" sz="6400" dirty="0"/>
              <a:t>, L. (2010). Student voices in Readers’ Theater: Exploring </a:t>
            </a:r>
            <a:r>
              <a:rPr lang="en-US" sz="6400" dirty="0" smtClean="0"/>
              <a:t>communication </a:t>
            </a:r>
            <a:r>
              <a:rPr lang="en-US" sz="6400" dirty="0"/>
              <a:t>in the hidden curriculum. Patient Education &amp; Counseling, 80(3), </a:t>
            </a:r>
            <a:r>
              <a:rPr lang="en-US" sz="6400" dirty="0" smtClean="0"/>
              <a:t>354-357</a:t>
            </a:r>
            <a:r>
              <a:rPr lang="en-US" sz="6400" dirty="0"/>
              <a:t>.   </a:t>
            </a:r>
            <a:r>
              <a:rPr lang="en-US" sz="6400" dirty="0" err="1"/>
              <a:t>doi</a:t>
            </a:r>
            <a:r>
              <a:rPr lang="en-US" sz="6400" dirty="0"/>
              <a:t>: 10.1016/j.pec.2010.07.024</a:t>
            </a:r>
          </a:p>
          <a:p>
            <a:r>
              <a:rPr lang="en-US" sz="6400" dirty="0" err="1"/>
              <a:t>Berk</a:t>
            </a:r>
            <a:r>
              <a:rPr lang="en-US" sz="6400" dirty="0"/>
              <a:t>, Laura E., &amp; Meyers, </a:t>
            </a:r>
            <a:r>
              <a:rPr lang="en-US" sz="6400" dirty="0" err="1"/>
              <a:t>Adena</a:t>
            </a:r>
            <a:r>
              <a:rPr lang="en-US" sz="6400" dirty="0"/>
              <a:t> B. (2013). The Role of Make-Believe Play in the Development </a:t>
            </a:r>
            <a:r>
              <a:rPr lang="en-US" sz="6400" dirty="0" smtClean="0"/>
              <a:t>of </a:t>
            </a:r>
            <a:r>
              <a:rPr lang="en-US" sz="6400" dirty="0"/>
              <a:t>Executive Function: Status of Research and Future Directions. American Journal of </a:t>
            </a:r>
            <a:r>
              <a:rPr lang="en-US" sz="6400" dirty="0" smtClean="0"/>
              <a:t> Play</a:t>
            </a:r>
            <a:r>
              <a:rPr lang="en-US" sz="6400" dirty="0"/>
              <a:t>, 6(1), 98-110.   </a:t>
            </a:r>
          </a:p>
          <a:p>
            <a:r>
              <a:rPr lang="en-US" sz="6400" dirty="0"/>
              <a:t>Broz, N. A., </a:t>
            </a:r>
            <a:r>
              <a:rPr lang="en-US" sz="6400" dirty="0" err="1"/>
              <a:t>Blust</a:t>
            </a:r>
            <a:r>
              <a:rPr lang="en-US" sz="6400" dirty="0"/>
              <a:t>, E. L., &amp; </a:t>
            </a:r>
            <a:r>
              <a:rPr lang="en-US" sz="6400" dirty="0" err="1"/>
              <a:t>Bertelsen</a:t>
            </a:r>
            <a:r>
              <a:rPr lang="en-US" sz="6400" dirty="0"/>
              <a:t>, C. D. (2016). SWIFT Reading: Sight Word Instruction is </a:t>
            </a:r>
            <a:r>
              <a:rPr lang="en-US" sz="6400" dirty="0" smtClean="0"/>
              <a:t>Fundamental </a:t>
            </a:r>
            <a:r>
              <a:rPr lang="en-US" sz="6400" dirty="0"/>
              <a:t>to Reading. Literacy Practice &amp; Research, 41(3), 38-46. </a:t>
            </a:r>
          </a:p>
          <a:p>
            <a:r>
              <a:rPr lang="en-US" sz="6400" dirty="0"/>
              <a:t>Chaitanya, E. Krishna, &amp; </a:t>
            </a:r>
            <a:r>
              <a:rPr lang="en-US" sz="6400" dirty="0" err="1"/>
              <a:t>Ramana</a:t>
            </a:r>
            <a:r>
              <a:rPr lang="en-US" sz="6400" dirty="0"/>
              <a:t>, K. </a:t>
            </a:r>
            <a:r>
              <a:rPr lang="en-US" sz="6400" dirty="0" err="1"/>
              <a:t>Venkata</a:t>
            </a:r>
            <a:r>
              <a:rPr lang="en-US" sz="6400" dirty="0"/>
              <a:t>. (2013). Role play--an integrated approach to </a:t>
            </a:r>
            <a:r>
              <a:rPr lang="en-US" sz="6400" dirty="0" smtClean="0"/>
              <a:t>enhance </a:t>
            </a:r>
            <a:r>
              <a:rPr lang="en-US" sz="6400" dirty="0"/>
              <a:t>language skills (LSRW) of the ESL learners--a collaborative action research </a:t>
            </a:r>
            <a:r>
              <a:rPr lang="en-US" sz="6400" dirty="0" smtClean="0"/>
              <a:t>report</a:t>
            </a:r>
            <a:r>
              <a:rPr lang="en-US" sz="6400" dirty="0"/>
              <a:t>. Language In India, 13(1), 469.</a:t>
            </a:r>
          </a:p>
          <a:p>
            <a:r>
              <a:rPr lang="en-US" sz="6400" dirty="0"/>
              <a:t>Chase, Y., &amp; </a:t>
            </a:r>
            <a:r>
              <a:rPr lang="en-US" sz="6400" dirty="0" err="1"/>
              <a:t>Rasinski</a:t>
            </a:r>
            <a:r>
              <a:rPr lang="en-US" sz="6400" dirty="0"/>
              <a:t>, T. (2009). Implementing reader’s theatre as an approach to classroom </a:t>
            </a:r>
            <a:r>
              <a:rPr lang="en-US" sz="6400" dirty="0" smtClean="0"/>
              <a:t>fluency </a:t>
            </a:r>
            <a:r>
              <a:rPr lang="en-US" sz="6400" dirty="0"/>
              <a:t>instruction. reading teacher, 63(1), 4-13. </a:t>
            </a:r>
          </a:p>
          <a:p>
            <a:r>
              <a:rPr lang="en-US" sz="6400" dirty="0" err="1"/>
              <a:t>Crosson</a:t>
            </a:r>
            <a:r>
              <a:rPr lang="en-US" sz="6400" dirty="0"/>
              <a:t>, A., &amp; </a:t>
            </a:r>
            <a:r>
              <a:rPr lang="en-US" sz="6400" dirty="0" err="1"/>
              <a:t>Lesaux</a:t>
            </a:r>
            <a:r>
              <a:rPr lang="en-US" sz="6400" dirty="0"/>
              <a:t>, N. (2013). Does knowledge of connectives play a unique role in the </a:t>
            </a:r>
            <a:r>
              <a:rPr lang="en-US" sz="6400" dirty="0" smtClean="0"/>
              <a:t>reading </a:t>
            </a:r>
            <a:r>
              <a:rPr lang="en-US" sz="6400" dirty="0"/>
              <a:t>comprehension of English learners and English‐only students? Journal of </a:t>
            </a:r>
            <a:r>
              <a:rPr lang="en-US" sz="6400" dirty="0" smtClean="0"/>
              <a:t>Research </a:t>
            </a:r>
            <a:r>
              <a:rPr lang="en-US" sz="6400" dirty="0"/>
              <a:t>in Reading, 36(3), 241-260.</a:t>
            </a:r>
          </a:p>
          <a:p>
            <a:r>
              <a:rPr lang="en-US" sz="6400" dirty="0" err="1"/>
              <a:t>Dombrowski</a:t>
            </a:r>
            <a:r>
              <a:rPr lang="en-US" sz="6400" dirty="0"/>
              <a:t>, L. (2014). Additional language education and language development goals: The </a:t>
            </a:r>
            <a:r>
              <a:rPr lang="en-US" sz="6400" dirty="0" smtClean="0"/>
              <a:t>example </a:t>
            </a:r>
            <a:r>
              <a:rPr lang="en-US" sz="6400" dirty="0"/>
              <a:t>of Gaelic (learners) education in Highland Council, Scotland. British </a:t>
            </a:r>
            <a:r>
              <a:rPr lang="en-US" sz="6400" dirty="0" smtClean="0"/>
              <a:t>Educational </a:t>
            </a:r>
            <a:r>
              <a:rPr lang="en-US" sz="6400" dirty="0"/>
              <a:t>Research Journal, 40(2), 261-279.</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0413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26720"/>
            <a:ext cx="10728960" cy="914400"/>
          </a:xfrm>
        </p:spPr>
        <p:txBody>
          <a:bodyPr/>
          <a:lstStyle/>
          <a:p>
            <a:pPr algn="l"/>
            <a:r>
              <a:rPr lang="en-US" dirty="0" smtClean="0"/>
              <a:t>References CONT…</a:t>
            </a:r>
            <a:endParaRPr lang="en-US" dirty="0"/>
          </a:p>
        </p:txBody>
      </p:sp>
      <p:sp>
        <p:nvSpPr>
          <p:cNvPr id="3" name="Content Placeholder 2"/>
          <p:cNvSpPr>
            <a:spLocks noGrp="1"/>
          </p:cNvSpPr>
          <p:nvPr>
            <p:ph idx="1"/>
          </p:nvPr>
        </p:nvSpPr>
        <p:spPr>
          <a:xfrm>
            <a:off x="685800" y="1371600"/>
            <a:ext cx="10820400" cy="5486400"/>
          </a:xfrm>
        </p:spPr>
        <p:txBody>
          <a:bodyPr>
            <a:normAutofit fontScale="62500" lnSpcReduction="20000"/>
          </a:bodyPr>
          <a:lstStyle/>
          <a:p>
            <a:pPr marL="0" indent="0">
              <a:buNone/>
            </a:pPr>
            <a:r>
              <a:rPr lang="en-US" dirty="0"/>
              <a:t>Garrett, T. D., &amp; O'Connor, D. (2010). Readers' Theater: “Hold On, Let's Read It Again.”. Teaching Exceptional Children, 43(1), 6-13. </a:t>
            </a:r>
          </a:p>
          <a:p>
            <a:pPr marL="0" indent="0">
              <a:buNone/>
            </a:pPr>
            <a:r>
              <a:rPr lang="en-US" dirty="0"/>
              <a:t>Gordon, T. (2012). Using Role‐Play to Foster Transformational and Social Action Multiculturalism in the ESL Classroom. TESOL Journal, 3(4), 698-721.</a:t>
            </a:r>
          </a:p>
          <a:p>
            <a:pPr marL="0" indent="0">
              <a:buNone/>
            </a:pPr>
            <a:r>
              <a:rPr lang="en-US" dirty="0" err="1"/>
              <a:t>Jutras</a:t>
            </a:r>
            <a:r>
              <a:rPr lang="en-US" dirty="0"/>
              <a:t>, P. (2008). How do you teach students to practice memorization? Keyboard companion, 19(1), 50. </a:t>
            </a:r>
          </a:p>
          <a:p>
            <a:pPr marL="0" indent="0">
              <a:buNone/>
            </a:pPr>
            <a:r>
              <a:rPr lang="en-US" dirty="0"/>
              <a:t>Kelleher, M. E. (1997). Readers' theater and metacognition. New England Reading Association Journal, 33(2), 4. </a:t>
            </a:r>
          </a:p>
          <a:p>
            <a:pPr marL="0" indent="0">
              <a:buNone/>
            </a:pPr>
            <a:r>
              <a:rPr lang="en-US" dirty="0"/>
              <a:t>Lev </a:t>
            </a:r>
            <a:r>
              <a:rPr lang="en-US" dirty="0" err="1"/>
              <a:t>Vygotsky</a:t>
            </a:r>
            <a:r>
              <a:rPr lang="en-US" dirty="0"/>
              <a:t>. (2005). 969-972.</a:t>
            </a:r>
          </a:p>
          <a:p>
            <a:pPr marL="0" indent="0">
              <a:buNone/>
            </a:pPr>
            <a:r>
              <a:rPr lang="en-US" dirty="0"/>
              <a:t>Martinez, M., </a:t>
            </a:r>
            <a:r>
              <a:rPr lang="en-US" dirty="0" err="1"/>
              <a:t>Roser</a:t>
            </a:r>
            <a:r>
              <a:rPr lang="en-US" dirty="0"/>
              <a:t>, N. L., &amp; </a:t>
            </a:r>
            <a:r>
              <a:rPr lang="en-US" dirty="0" err="1"/>
              <a:t>Strecker</a:t>
            </a:r>
            <a:r>
              <a:rPr lang="en-US" dirty="0"/>
              <a:t>, S. (1998). 'I never thought I could be a   star': A Readers Theatre ticket to fluency. Reading Teacher, 52(4), 326. </a:t>
            </a:r>
          </a:p>
          <a:p>
            <a:pPr marL="0" indent="0">
              <a:buNone/>
            </a:pPr>
            <a:r>
              <a:rPr lang="en-US" dirty="0"/>
              <a:t>McCall-Perez, </a:t>
            </a:r>
            <a:r>
              <a:rPr lang="en-US" dirty="0" err="1"/>
              <a:t>Zaida</a:t>
            </a:r>
            <a:r>
              <a:rPr lang="en-US" dirty="0"/>
              <a:t>. (2000). The Counselor as Advocate for English Language Learners: An Action Research Approach. Professional School Counseling, 4(1), 13-22.</a:t>
            </a:r>
          </a:p>
          <a:p>
            <a:pPr marL="0" indent="0">
              <a:buNone/>
            </a:pPr>
            <a:r>
              <a:rPr lang="en-US" dirty="0"/>
              <a:t>Medley, Michael. (2012). A Role for English Language Teachers in Trauma Healing. TESOL Journal, 3(1), 110-125.</a:t>
            </a:r>
          </a:p>
          <a:p>
            <a:pPr marL="0" indent="0">
              <a:buNone/>
            </a:pPr>
            <a:r>
              <a:rPr lang="en-US" dirty="0" err="1"/>
              <a:t>Mourão</a:t>
            </a:r>
            <a:r>
              <a:rPr lang="en-US" dirty="0"/>
              <a:t>, S. (2014). Taking play seriously in the pre-primary English classroom. </a:t>
            </a:r>
            <a:r>
              <a:rPr lang="en-US" dirty="0" err="1"/>
              <a:t>Elt</a:t>
            </a:r>
            <a:r>
              <a:rPr lang="en-US" dirty="0"/>
              <a:t> Journal, 68(3), 254-264.</a:t>
            </a:r>
          </a:p>
          <a:p>
            <a:pPr marL="0" indent="0">
              <a:buNone/>
            </a:pPr>
            <a:r>
              <a:rPr lang="en-US" dirty="0"/>
              <a:t>Richards, J. C., &amp; Rodgers, T. (1982). Method: approach, design, and procedure. TESOL Quarterly, 16153-168. doi:10.2307/3586789</a:t>
            </a:r>
          </a:p>
          <a:p>
            <a:pPr marL="0" indent="0">
              <a:buNone/>
            </a:pPr>
            <a:r>
              <a:rPr lang="en-US" dirty="0"/>
              <a:t>Stewart, M. (2010). Bringing Science to Life WITH READERS THEATER. Knowledge Quest, 39(2), 80-82. </a:t>
            </a:r>
          </a:p>
          <a:p>
            <a:pPr marL="0" indent="0">
              <a:buNone/>
            </a:pPr>
            <a:r>
              <a:rPr lang="en-US" dirty="0" err="1"/>
              <a:t>Smagorinsky</a:t>
            </a:r>
            <a:r>
              <a:rPr lang="en-US" dirty="0"/>
              <a:t>, P., Hansen, M., &amp; Fink, L. (2013). What Does </a:t>
            </a:r>
            <a:r>
              <a:rPr lang="en-US" dirty="0" err="1"/>
              <a:t>Vygotsky</a:t>
            </a:r>
            <a:r>
              <a:rPr lang="en-US" dirty="0"/>
              <a:t> Provide for the 21st-Century Language Arts Teacher? Language Arts, 90(3), 192-204.</a:t>
            </a:r>
          </a:p>
          <a:p>
            <a:pPr marL="0" indent="0">
              <a:buNone/>
            </a:pPr>
            <a:r>
              <a:rPr lang="en-US" dirty="0"/>
              <a:t>Takenaga, Yuji. (2012). The benefits of the use of children's literature in English language and global citizenship education in Japan. Forum on Public Policy: A Journal of the Oxford Round Table, Forum on Public Policy: A Journal of the Oxford Round Table, Summer, 	2012.</a:t>
            </a:r>
          </a:p>
          <a:p>
            <a:pPr marL="0" indent="0">
              <a:buNone/>
            </a:pPr>
            <a:r>
              <a:rPr lang="en-US" dirty="0" err="1"/>
              <a:t>Weisenburger</a:t>
            </a:r>
            <a:r>
              <a:rPr lang="en-US" dirty="0"/>
              <a:t>, S. (2009). Using Readers' Theater with Multicultural Literature. Education Digest, 74(6)</a:t>
            </a:r>
          </a:p>
          <a:p>
            <a:pPr marL="0" indent="0">
              <a:buNone/>
            </a:pPr>
            <a:r>
              <a:rPr lang="en-US" dirty="0"/>
              <a:t>Wu, S. (2016). Development of Thinking for Speaking: What Role Does Language Socialization Play? Modern Language Journal, 100(2), 446-465.</a:t>
            </a:r>
          </a:p>
          <a:p>
            <a:pPr marL="0" indent="0">
              <a:buNone/>
            </a:pPr>
            <a:endParaRPr lang="en-US" dirty="0"/>
          </a:p>
        </p:txBody>
      </p:sp>
    </p:spTree>
    <p:extLst>
      <p:ext uri="{BB962C8B-B14F-4D97-AF65-F5344CB8AC3E}">
        <p14:creationId xmlns:p14="http://schemas.microsoft.com/office/powerpoint/2010/main" val="3389334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4373"/>
            <a:ext cx="10820400" cy="1293028"/>
          </a:xfrm>
        </p:spPr>
        <p:txBody>
          <a:bodyPr/>
          <a:lstStyle/>
          <a:p>
            <a:pPr algn="ctr"/>
            <a:r>
              <a:rPr lang="en-US" dirty="0"/>
              <a:t>Table of contents</a:t>
            </a:r>
          </a:p>
        </p:txBody>
      </p:sp>
      <p:sp>
        <p:nvSpPr>
          <p:cNvPr id="3" name="Content Placeholder 2"/>
          <p:cNvSpPr>
            <a:spLocks noGrp="1"/>
          </p:cNvSpPr>
          <p:nvPr>
            <p:ph idx="1"/>
          </p:nvPr>
        </p:nvSpPr>
        <p:spPr/>
        <p:txBody>
          <a:bodyPr/>
          <a:lstStyle/>
          <a:p>
            <a:r>
              <a:rPr lang="en-US" dirty="0"/>
              <a:t>Statement of problem</a:t>
            </a:r>
          </a:p>
          <a:p>
            <a:r>
              <a:rPr lang="en-US" dirty="0"/>
              <a:t>A review of related literature</a:t>
            </a:r>
          </a:p>
          <a:p>
            <a:r>
              <a:rPr lang="en-US" dirty="0"/>
              <a:t>Statement of hypothesis</a:t>
            </a:r>
          </a:p>
          <a:p>
            <a:r>
              <a:rPr lang="en-US" dirty="0"/>
              <a:t>Action research to be conducted</a:t>
            </a:r>
          </a:p>
          <a:p>
            <a:r>
              <a:rPr lang="en-US" dirty="0"/>
              <a:t>References</a:t>
            </a:r>
          </a:p>
        </p:txBody>
      </p:sp>
    </p:spTree>
    <p:extLst>
      <p:ext uri="{BB962C8B-B14F-4D97-AF65-F5344CB8AC3E}">
        <p14:creationId xmlns:p14="http://schemas.microsoft.com/office/powerpoint/2010/main" val="3677833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894" y="764373"/>
            <a:ext cx="10717306" cy="1293028"/>
          </a:xfrm>
        </p:spPr>
        <p:txBody>
          <a:bodyPr/>
          <a:lstStyle/>
          <a:p>
            <a:pPr algn="ctr"/>
            <a:r>
              <a:rPr lang="en-US" dirty="0"/>
              <a:t>Statement of the problem</a:t>
            </a:r>
          </a:p>
        </p:txBody>
      </p:sp>
      <p:sp>
        <p:nvSpPr>
          <p:cNvPr id="3" name="Content Placeholder 2"/>
          <p:cNvSpPr>
            <a:spLocks noGrp="1"/>
          </p:cNvSpPr>
          <p:nvPr>
            <p:ph idx="1"/>
          </p:nvPr>
        </p:nvSpPr>
        <p:spPr/>
        <p:txBody>
          <a:bodyPr>
            <a:noAutofit/>
          </a:bodyPr>
          <a:lstStyle/>
          <a:p>
            <a:pPr marL="0" indent="0">
              <a:buNone/>
            </a:pPr>
            <a:r>
              <a:rPr lang="en-US" sz="1800" dirty="0"/>
              <a:t>The problem is that English language learners are introduced to new English words, however, they are not using those words correctly through conversation. This is an issue when ELL’s are communicating with their peers that are proficient in English and this causes a lack of understanding. The school that I chose to complete my field observation requirements is Public School D. There are many ELL’s in this school that are not really progressing orally as they should. It’s hard to learn classroom material when you’re still trying to learn English. That’s why most English language learners (ELLs) struggle to keep up for a while. But when your student doesn’t progress the way they should, or has problems keeping up with their peers, they may not be getting the help they need. If a child is struggling more than most, they may face an even bigger obstacle. The teacher and school may not properly identify what’s causing the student difficulty. They may think it’s a lack of English language skills when it’s really learning and attention issues. Or, just as often, they make the opposite mistake. They may think the student has learning and attention issues when they just don’t have English language skills. Because of these types of errors, many ELLs get the wrong kind of help, delayed help or no help at all. Including role play inside the classroom could prevent boredom and enhance ELL’s communication orally speaking in English.</a:t>
            </a:r>
          </a:p>
        </p:txBody>
      </p:sp>
    </p:spTree>
    <p:extLst>
      <p:ext uri="{BB962C8B-B14F-4D97-AF65-F5344CB8AC3E}">
        <p14:creationId xmlns:p14="http://schemas.microsoft.com/office/powerpoint/2010/main" val="3051382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8325"/>
            <a:ext cx="10820400" cy="1103154"/>
          </a:xfrm>
        </p:spPr>
        <p:txBody>
          <a:bodyPr/>
          <a:lstStyle/>
          <a:p>
            <a:pPr algn="ctr"/>
            <a:r>
              <a:rPr lang="en-US" dirty="0"/>
              <a:t>Literacy Review Articles</a:t>
            </a:r>
          </a:p>
        </p:txBody>
      </p:sp>
      <p:sp>
        <p:nvSpPr>
          <p:cNvPr id="3" name="Content Placeholder 2"/>
          <p:cNvSpPr>
            <a:spLocks noGrp="1"/>
          </p:cNvSpPr>
          <p:nvPr>
            <p:ph idx="1"/>
          </p:nvPr>
        </p:nvSpPr>
        <p:spPr>
          <a:xfrm>
            <a:off x="685800" y="1062681"/>
            <a:ext cx="10820400" cy="5795319"/>
          </a:xfrm>
        </p:spPr>
        <p:txBody>
          <a:bodyPr>
            <a:noAutofit/>
          </a:bodyPr>
          <a:lstStyle/>
          <a:p>
            <a:pPr marL="0" indent="0">
              <a:buNone/>
            </a:pPr>
            <a:r>
              <a:rPr lang="en-US" sz="3200" dirty="0" smtClean="0"/>
              <a:t>PROS</a:t>
            </a:r>
          </a:p>
          <a:p>
            <a:r>
              <a:rPr lang="en-US" sz="1600" dirty="0" smtClean="0"/>
              <a:t>The information </a:t>
            </a:r>
            <a:r>
              <a:rPr lang="en-US" sz="1600" dirty="0"/>
              <a:t>of such teams is to help introverts seek motivation from the extroverts, sociable students to lead the team, and all the members get the opportunity to interact with members of the opposite gender in a team," (Chaitanya, E. Krishna, &amp; </a:t>
            </a:r>
            <a:r>
              <a:rPr lang="en-US" sz="1600" dirty="0" err="1"/>
              <a:t>Ramana</a:t>
            </a:r>
            <a:r>
              <a:rPr lang="en-US" sz="1600" dirty="0"/>
              <a:t>, K. </a:t>
            </a:r>
            <a:r>
              <a:rPr lang="en-US" sz="1600" dirty="0" err="1"/>
              <a:t>Venkata</a:t>
            </a:r>
            <a:r>
              <a:rPr lang="en-US" sz="1600" dirty="0"/>
              <a:t>. 2013). </a:t>
            </a:r>
            <a:endParaRPr lang="en-US" sz="1600" dirty="0" smtClean="0"/>
          </a:p>
          <a:p>
            <a:r>
              <a:rPr lang="en-US" sz="1600" dirty="0"/>
              <a:t>Ample rehearsal time makes the difference for struggling readers in any kind of performance," (Worthy, J., &amp; Prater, K. 2002). </a:t>
            </a:r>
            <a:endParaRPr lang="en-US" sz="1600" dirty="0" smtClean="0"/>
          </a:p>
          <a:p>
            <a:r>
              <a:rPr lang="en-US" sz="1600" dirty="0"/>
              <a:t>struggling readers to have ample opportunities for real reading and to experience some success," (Rinehart, S. D. 1999). </a:t>
            </a:r>
            <a:endParaRPr lang="en-US" sz="1600" dirty="0" smtClean="0"/>
          </a:p>
          <a:p>
            <a:r>
              <a:rPr lang="en-US" sz="1600" dirty="0"/>
              <a:t>Practice helps students to cope with the dialogues, situation, and characters in the play and to empathize with the character which in turn helps them to undertake role play in the best manner possible. Thus, the practice sessions have been conducted fruitfully and it led to the final phase of performing the role play before the class," (Chaitanya et al, 2013</a:t>
            </a:r>
            <a:r>
              <a:rPr lang="en-US" sz="1600" dirty="0" smtClean="0"/>
              <a:t>).</a:t>
            </a:r>
          </a:p>
          <a:p>
            <a:r>
              <a:rPr lang="en-US" sz="1600" dirty="0"/>
              <a:t>Teachers should know that group work is very important, whether they know or not, “Such efforts send a signal to students that communication and teamwork are important parts of the profession," (Bell, S. K., </a:t>
            </a:r>
            <a:r>
              <a:rPr lang="en-US" sz="1600" dirty="0" err="1"/>
              <a:t>Wideroff</a:t>
            </a:r>
            <a:r>
              <a:rPr lang="en-US" sz="1600" dirty="0"/>
              <a:t>, M., &amp; </a:t>
            </a:r>
            <a:r>
              <a:rPr lang="en-US" sz="1600" dirty="0" err="1"/>
              <a:t>Gaufberg</a:t>
            </a:r>
            <a:r>
              <a:rPr lang="en-US" sz="1600" dirty="0"/>
              <a:t>, L. 2010) this is why most students are cooperative and take this experience as an intrinsic part of learning</a:t>
            </a:r>
            <a:r>
              <a:rPr lang="en-US" sz="1600" dirty="0" smtClean="0"/>
              <a:t>.</a:t>
            </a:r>
          </a:p>
          <a:p>
            <a:r>
              <a:rPr lang="en-US" sz="1600" dirty="0" smtClean="0"/>
              <a:t>The </a:t>
            </a:r>
            <a:r>
              <a:rPr lang="en-US" sz="1600" dirty="0"/>
              <a:t>effectiveness of role-play is through the readers’ theatre. This consist of, “repeated oral readings, which is one of the best ways to target fluency instruction,” (Samuels, 1979</a:t>
            </a:r>
            <a:r>
              <a:rPr lang="en-US" sz="1600" dirty="0" smtClean="0"/>
              <a:t>).</a:t>
            </a:r>
          </a:p>
          <a:p>
            <a:r>
              <a:rPr lang="en-US" sz="1600" dirty="0"/>
              <a:t>Readers Theatre was selected as an authentic instructional approach to assisted and repeated readings as a consequence of a professional development session presented by the second author," (Chase, Y., &amp; </a:t>
            </a:r>
            <a:r>
              <a:rPr lang="en-US" sz="1600" dirty="0" err="1"/>
              <a:t>Rasinski</a:t>
            </a:r>
            <a:r>
              <a:rPr lang="en-US" sz="1600" dirty="0"/>
              <a:t>, 2009). </a:t>
            </a:r>
            <a:endParaRPr lang="en-US" sz="1600" dirty="0" smtClean="0"/>
          </a:p>
          <a:p>
            <a:pPr marL="0" indent="0">
              <a:buNone/>
            </a:pPr>
            <a:endParaRPr lang="en-US" sz="1600" dirty="0"/>
          </a:p>
          <a:p>
            <a:endParaRPr lang="en-US" sz="1200" dirty="0"/>
          </a:p>
          <a:p>
            <a:endParaRPr lang="en-US" sz="1200" dirty="0"/>
          </a:p>
          <a:p>
            <a:endParaRPr lang="en-US" sz="1800" dirty="0"/>
          </a:p>
          <a:p>
            <a:endParaRPr lang="en-US" sz="1800" dirty="0"/>
          </a:p>
          <a:p>
            <a:pPr marL="0" indent="0">
              <a:buNone/>
            </a:pPr>
            <a:endParaRPr lang="en-US" sz="1800" dirty="0"/>
          </a:p>
          <a:p>
            <a:endParaRPr lang="en-US" sz="1400" dirty="0"/>
          </a:p>
          <a:p>
            <a:endParaRPr lang="en-US" sz="1400" dirty="0"/>
          </a:p>
        </p:txBody>
      </p:sp>
    </p:spTree>
    <p:extLst>
      <p:ext uri="{BB962C8B-B14F-4D97-AF65-F5344CB8AC3E}">
        <p14:creationId xmlns:p14="http://schemas.microsoft.com/office/powerpoint/2010/main" val="3673709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9471"/>
            <a:ext cx="10820400" cy="1243914"/>
          </a:xfrm>
        </p:spPr>
        <p:txBody>
          <a:bodyPr/>
          <a:lstStyle/>
          <a:p>
            <a:pPr algn="ctr"/>
            <a:r>
              <a:rPr lang="en-US" dirty="0"/>
              <a:t>Literacy Review Articles</a:t>
            </a:r>
          </a:p>
        </p:txBody>
      </p:sp>
      <p:sp>
        <p:nvSpPr>
          <p:cNvPr id="3" name="Content Placeholder 2"/>
          <p:cNvSpPr>
            <a:spLocks noGrp="1"/>
          </p:cNvSpPr>
          <p:nvPr>
            <p:ph idx="1"/>
          </p:nvPr>
        </p:nvSpPr>
        <p:spPr>
          <a:xfrm>
            <a:off x="685800" y="1128584"/>
            <a:ext cx="10820400" cy="5090101"/>
          </a:xfrm>
        </p:spPr>
        <p:txBody>
          <a:bodyPr>
            <a:normAutofit/>
          </a:bodyPr>
          <a:lstStyle/>
          <a:p>
            <a:pPr marL="0" indent="0">
              <a:buNone/>
            </a:pPr>
            <a:r>
              <a:rPr lang="en-US" sz="3200" dirty="0" smtClean="0"/>
              <a:t>PROS CONT…….</a:t>
            </a:r>
          </a:p>
          <a:p>
            <a:r>
              <a:rPr lang="en-US" sz="1600" dirty="0"/>
              <a:t>"Readers' Theater helps struggling readers gain confidence because they are not required to read the whole script by themselves, since parts are divided among the group. And students like it because they get to interact with their peers. For success with Readers' Theater, teachers should use texts for performance that are not above the readers' instructional levels. They should have straightforward plots that present characters working through dilemmas," (</a:t>
            </a:r>
            <a:r>
              <a:rPr lang="en-US" sz="1600" dirty="0" err="1"/>
              <a:t>Weisenburger</a:t>
            </a:r>
            <a:r>
              <a:rPr lang="en-US" sz="1600" dirty="0"/>
              <a:t>, S. 2009), this will be more beneficial to EL Learners</a:t>
            </a:r>
            <a:r>
              <a:rPr lang="en-US" sz="1600" dirty="0" smtClean="0"/>
              <a:t>.</a:t>
            </a:r>
          </a:p>
          <a:p>
            <a:r>
              <a:rPr lang="en-US" sz="1600" dirty="0" smtClean="0"/>
              <a:t>Reading </a:t>
            </a:r>
            <a:r>
              <a:rPr lang="en-US" sz="1600" dirty="0"/>
              <a:t>directly from a script, using intonation, facial expressions, and gestures to create characters that transport the audience into the story. Children are natural performers, and they love using their imaginations, so RT makes reading practice an adventure instead of a chore," (Stewart, M. 2010). </a:t>
            </a:r>
          </a:p>
        </p:txBody>
      </p:sp>
    </p:spTree>
    <p:extLst>
      <p:ext uri="{BB962C8B-B14F-4D97-AF65-F5344CB8AC3E}">
        <p14:creationId xmlns:p14="http://schemas.microsoft.com/office/powerpoint/2010/main" val="2244080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3611"/>
            <a:ext cx="10820400" cy="1927654"/>
          </a:xfrm>
        </p:spPr>
        <p:txBody>
          <a:bodyPr/>
          <a:lstStyle/>
          <a:p>
            <a:pPr algn="ctr"/>
            <a:r>
              <a:rPr lang="en-US" dirty="0"/>
              <a:t>Literacy Review Articles</a:t>
            </a:r>
          </a:p>
        </p:txBody>
      </p:sp>
      <p:sp>
        <p:nvSpPr>
          <p:cNvPr id="3" name="Content Placeholder 2"/>
          <p:cNvSpPr>
            <a:spLocks noGrp="1"/>
          </p:cNvSpPr>
          <p:nvPr>
            <p:ph idx="1"/>
          </p:nvPr>
        </p:nvSpPr>
        <p:spPr>
          <a:xfrm>
            <a:off x="685800" y="1408670"/>
            <a:ext cx="10820400" cy="4810015"/>
          </a:xfrm>
        </p:spPr>
        <p:txBody>
          <a:bodyPr>
            <a:normAutofit/>
          </a:bodyPr>
          <a:lstStyle/>
          <a:p>
            <a:pPr marL="0" indent="0">
              <a:buNone/>
            </a:pPr>
            <a:r>
              <a:rPr lang="en-US" sz="3200" dirty="0" smtClean="0"/>
              <a:t>CONS</a:t>
            </a:r>
          </a:p>
          <a:p>
            <a:r>
              <a:rPr lang="en-US" sz="1600" dirty="0"/>
              <a:t>There may be a few students that suffer from traumatic stress. This is why, "engaging students in choral practice, using correction techniques that do not expose learners to embarrassment, and having students participate in small-group work as a way of avoiding situations in which the whole class focuses attention on one learner," (Medley, 2012) </a:t>
            </a:r>
          </a:p>
          <a:p>
            <a:r>
              <a:rPr lang="en-US" sz="1600" dirty="0"/>
              <a:t>A</a:t>
            </a:r>
            <a:r>
              <a:rPr lang="en-US" sz="1600" dirty="0" smtClean="0"/>
              <a:t>s </a:t>
            </a:r>
            <a:r>
              <a:rPr lang="en-US" sz="1600" dirty="0"/>
              <a:t>an educator, we need to know what ELL's are going through while they are trying to learn another language and teachers need to learn how to be more sensitive and understanding towards these issues. Without taking into account this necessary information and learning to understand your students that are from other language backgrounds, it will be hard for educators to reach such students academically and linguistically.</a:t>
            </a:r>
          </a:p>
        </p:txBody>
      </p:sp>
    </p:spTree>
    <p:extLst>
      <p:ext uri="{BB962C8B-B14F-4D97-AF65-F5344CB8AC3E}">
        <p14:creationId xmlns:p14="http://schemas.microsoft.com/office/powerpoint/2010/main" val="896158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9470"/>
            <a:ext cx="10820400" cy="1178011"/>
          </a:xfrm>
        </p:spPr>
        <p:txBody>
          <a:bodyPr/>
          <a:lstStyle/>
          <a:p>
            <a:pPr algn="ctr"/>
            <a:r>
              <a:rPr lang="en-US" dirty="0"/>
              <a:t>Literacy Review Articles</a:t>
            </a:r>
          </a:p>
        </p:txBody>
      </p:sp>
      <p:sp>
        <p:nvSpPr>
          <p:cNvPr id="3" name="Content Placeholder 2"/>
          <p:cNvSpPr>
            <a:spLocks noGrp="1"/>
          </p:cNvSpPr>
          <p:nvPr>
            <p:ph idx="1"/>
          </p:nvPr>
        </p:nvSpPr>
        <p:spPr>
          <a:xfrm>
            <a:off x="685800" y="1194488"/>
            <a:ext cx="10820400" cy="5048912"/>
          </a:xfrm>
        </p:spPr>
        <p:txBody>
          <a:bodyPr>
            <a:normAutofit lnSpcReduction="10000"/>
          </a:bodyPr>
          <a:lstStyle/>
          <a:p>
            <a:pPr marL="0" indent="0">
              <a:buNone/>
            </a:pPr>
            <a:r>
              <a:rPr lang="en-US" sz="3200" dirty="0" smtClean="0"/>
              <a:t>STRATEGIES</a:t>
            </a:r>
          </a:p>
          <a:p>
            <a:r>
              <a:rPr lang="en-US" sz="1600" dirty="0" smtClean="0"/>
              <a:t>“</a:t>
            </a:r>
            <a:r>
              <a:rPr lang="en-US" sz="1600" dirty="0"/>
              <a:t>Readers' Theater lends itself to the development of metacognition in students. Metacognition is the knowledge and control individuals have over their own thinking and learning activities,” (Kelleher, 1997). </a:t>
            </a:r>
            <a:endParaRPr lang="en-US" sz="1600" dirty="0" smtClean="0"/>
          </a:p>
          <a:p>
            <a:r>
              <a:rPr lang="en-US" sz="1600" dirty="0" smtClean="0"/>
              <a:t>Practicing </a:t>
            </a:r>
            <a:r>
              <a:rPr lang="en-US" sz="1600" dirty="0"/>
              <a:t>memorization is an excellent way to keep in mind the techniques on how language is use, so when students are speaking in English they start to correct themselves because through practice they began to know what they want and should say, basically, correct way to speak. In addition, “students can benefit from memorizing scripts for role play,” (</a:t>
            </a:r>
            <a:r>
              <a:rPr lang="en-US" sz="1600" dirty="0" err="1"/>
              <a:t>Jutras</a:t>
            </a:r>
            <a:r>
              <a:rPr lang="en-US" sz="1600" dirty="0"/>
              <a:t>, 2008). </a:t>
            </a:r>
            <a:endParaRPr lang="en-US" sz="1600" dirty="0" smtClean="0"/>
          </a:p>
          <a:p>
            <a:r>
              <a:rPr lang="en-US" sz="1600" dirty="0"/>
              <a:t>Chinese strategy, which shows both satellite- and verb-framed properties (Beavers, Levin, &amp; </a:t>
            </a:r>
            <a:r>
              <a:rPr lang="en-US" sz="1600" dirty="0" err="1"/>
              <a:t>Tham</a:t>
            </a:r>
            <a:r>
              <a:rPr lang="en-US" sz="1600" dirty="0"/>
              <a:t>, 2010; </a:t>
            </a:r>
            <a:r>
              <a:rPr lang="en-US" sz="1600" dirty="0" err="1"/>
              <a:t>Slobin</a:t>
            </a:r>
            <a:r>
              <a:rPr lang="en-US" sz="1600" dirty="0"/>
              <a:t>, 2004), a fact that offers the opportunity to explore the typological influence of learners’ dominant language because they can choose either option to describe the same motion events and be grammatically correct. This study comprehensively examined the impact of factors including the dominant language's thinking for speaking (TFS) (</a:t>
            </a:r>
            <a:r>
              <a:rPr lang="en-US" sz="1600" dirty="0" err="1"/>
              <a:t>Slobin</a:t>
            </a:r>
            <a:r>
              <a:rPr lang="en-US" sz="1600" dirty="0"/>
              <a:t>, 1987, 1996, 2003), as well as proficiency and degree of socialization with the target language. It examined oral narratives produced by 80 learners of Chinese representing two proficiency levels (low vs. high) and two linguistic backgrounds (heritage language vs. foreign language), as compared to two baseline groups of 40 Chinese native speakers (NSs) and 40 English NSs. Analysis of the motion verbs and motion constructions showed a limited role of the dominant TFS. While the more proficient learners were more capable of producing task-relevant motion expressions regardless of their language background, only advanced heritage learners demonstrated target-like TFS. Comparison of heritage and foreign language learners at the same proficiency level suggests that degree of language socialization plays a crucial role in facilitating development of TFS in the target language,” (Wu, 2016). When practicing the English language orally, students become better English speakers gradually.</a:t>
            </a:r>
            <a:endParaRPr lang="en-US" sz="1600" dirty="0" smtClean="0"/>
          </a:p>
          <a:p>
            <a:endParaRPr lang="en-US" sz="1600" dirty="0"/>
          </a:p>
        </p:txBody>
      </p:sp>
    </p:spTree>
    <p:extLst>
      <p:ext uri="{BB962C8B-B14F-4D97-AF65-F5344CB8AC3E}">
        <p14:creationId xmlns:p14="http://schemas.microsoft.com/office/powerpoint/2010/main" val="1473295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6519"/>
            <a:ext cx="10820400" cy="1466335"/>
          </a:xfrm>
        </p:spPr>
        <p:txBody>
          <a:bodyPr/>
          <a:lstStyle/>
          <a:p>
            <a:pPr algn="ctr"/>
            <a:r>
              <a:rPr lang="en-US" dirty="0"/>
              <a:t>Literacy Review Articles</a:t>
            </a:r>
          </a:p>
        </p:txBody>
      </p:sp>
      <p:sp>
        <p:nvSpPr>
          <p:cNvPr id="3" name="Content Placeholder 2"/>
          <p:cNvSpPr>
            <a:spLocks noGrp="1"/>
          </p:cNvSpPr>
          <p:nvPr>
            <p:ph idx="1"/>
          </p:nvPr>
        </p:nvSpPr>
        <p:spPr>
          <a:xfrm>
            <a:off x="685800" y="1227438"/>
            <a:ext cx="10820400" cy="5494638"/>
          </a:xfrm>
        </p:spPr>
        <p:txBody>
          <a:bodyPr>
            <a:noAutofit/>
          </a:bodyPr>
          <a:lstStyle/>
          <a:p>
            <a:pPr marL="0" indent="0">
              <a:buNone/>
            </a:pPr>
            <a:r>
              <a:rPr lang="en-US" sz="3200" dirty="0" smtClean="0"/>
              <a:t>THEORIST</a:t>
            </a:r>
            <a:endParaRPr lang="en-US" sz="1400" dirty="0"/>
          </a:p>
          <a:p>
            <a:r>
              <a:rPr lang="en-US" sz="1400" dirty="0" smtClean="0"/>
              <a:t>Jean-Jacques </a:t>
            </a:r>
            <a:r>
              <a:rPr lang="en-US" sz="1400" dirty="0"/>
              <a:t>Rousseau's conception of humane communication and his proposal for teaching it have implications for our understanding of the role of listening in education. She develops this argument through a close reading of Rousseau's most substantial work on education, "Emile: Or, On Education". Laverty elucidates Rousseau's philosophy of communication, beginning with his taxonomy of the three voices--articulate, melodic, and accentuated--illustrating the ways in which they both enhance and obfuscate understanding. Next, Laverty provides an account of Rousseau's philosophical psychology, with specific reference to "amour-propre" and "amour de </a:t>
            </a:r>
            <a:r>
              <a:rPr lang="en-US" sz="1400" dirty="0" err="1"/>
              <a:t>soi</a:t>
            </a:r>
            <a:r>
              <a:rPr lang="en-US" sz="1400" dirty="0"/>
              <a:t>". Listening plays a central role in Rousseau's philosophy of communication, Laverty maintains, because it is in the act of listening that humans fulfill, or fail to fulfill, the imperative that we seek to understand others (</a:t>
            </a:r>
            <a:r>
              <a:rPr lang="en-US" sz="1400" dirty="0" err="1"/>
              <a:t>Averty</a:t>
            </a:r>
            <a:r>
              <a:rPr lang="en-US" sz="1400" dirty="0"/>
              <a:t> &amp; Megan, 2011).  Although during role play, students are indulging in dialog and repeating lines to memorize and deliver, they are also listening to their peers act out their roles too. This is no difference than English language learners using websites that helps them </a:t>
            </a:r>
            <a:r>
              <a:rPr lang="en-US" sz="1400" dirty="0" err="1" smtClean="0"/>
              <a:t>enhancetheir</a:t>
            </a:r>
            <a:r>
              <a:rPr lang="en-US" sz="1400" dirty="0" smtClean="0"/>
              <a:t> </a:t>
            </a:r>
            <a:r>
              <a:rPr lang="en-US" sz="1400" dirty="0"/>
              <a:t>English Language skills. Actually, this is more fun, when listening and working with peers depending on the class environment, which the teacher has set to allow all learners equality. Students knowing, they are treated equally the same no matter what level they are at academically, help aide them to communicate in class and feel comfortable doing so.</a:t>
            </a:r>
          </a:p>
          <a:p>
            <a:r>
              <a:rPr lang="en-US" sz="1400" dirty="0"/>
              <a:t>Teachers will access children with scripts for role-play that consist of their own level and a little above their level so that they can access what they know and increase their communication skills a little more. Teachers should not go below their students’ level because the lower level of the zone is defined by Vygotsky as the actual level of development. Everything below this level has already been mastered by prior knowledge so there is no need to stay on that level because it will stop the growth of learners. Everything above this level is as yet unachievable by the person and beyond his or her limits (the future) and this should be implemented in the role-play because between these two levels is in the zone and is potentially achievable by the person (the present). “This area is called the zone of proximal development because this range covers the problems, challenges, and tasks that are proximal, or next to, the person’s last fully developed level of abilities,” (Lev Vygotsky. 2005) This is how students learn and grow, by achieving one level then moving on to the next. They cannot learn by jumping from one level to the other if they have not fully grasped the previous level that prepares them for the next.</a:t>
            </a:r>
          </a:p>
        </p:txBody>
      </p:sp>
    </p:spTree>
    <p:extLst>
      <p:ext uri="{BB962C8B-B14F-4D97-AF65-F5344CB8AC3E}">
        <p14:creationId xmlns:p14="http://schemas.microsoft.com/office/powerpoint/2010/main" val="365598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4373"/>
            <a:ext cx="10820400" cy="1293028"/>
          </a:xfrm>
        </p:spPr>
        <p:txBody>
          <a:bodyPr/>
          <a:lstStyle/>
          <a:p>
            <a:pPr algn="ctr"/>
            <a:r>
              <a:rPr lang="en-US" dirty="0"/>
              <a:t>Research Hypothesis</a:t>
            </a:r>
          </a:p>
        </p:txBody>
      </p:sp>
      <p:sp>
        <p:nvSpPr>
          <p:cNvPr id="3" name="Content Placeholder 2"/>
          <p:cNvSpPr>
            <a:spLocks noGrp="1"/>
          </p:cNvSpPr>
          <p:nvPr>
            <p:ph idx="1"/>
          </p:nvPr>
        </p:nvSpPr>
        <p:spPr>
          <a:xfrm>
            <a:off x="685800" y="1789044"/>
            <a:ext cx="10820400" cy="4429642"/>
          </a:xfrm>
        </p:spPr>
        <p:txBody>
          <a:bodyPr/>
          <a:lstStyle/>
          <a:p>
            <a:pPr marL="0" indent="0">
              <a:buNone/>
            </a:pPr>
            <a:endParaRPr lang="en-US" dirty="0"/>
          </a:p>
          <a:p>
            <a:pPr marL="0" indent="0">
              <a:buNone/>
            </a:pPr>
            <a:r>
              <a:rPr lang="en-US" dirty="0"/>
              <a:t>Students will role play every Friday for 90 minutes, for a 1-month duration. This will motivate 25 third grade English Language Learners to become more confident by participate more in class discussions and most importantly enhance their English Language skills. Also, test the student’s participation in read aloud. </a:t>
            </a:r>
          </a:p>
        </p:txBody>
      </p:sp>
    </p:spTree>
    <p:extLst>
      <p:ext uri="{BB962C8B-B14F-4D97-AF65-F5344CB8AC3E}">
        <p14:creationId xmlns:p14="http://schemas.microsoft.com/office/powerpoint/2010/main" val="1477346920"/>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2332</TotalTime>
  <Words>2310</Words>
  <Application>Microsoft Office PowerPoint</Application>
  <PresentationFormat>Widescreen</PresentationFormat>
  <Paragraphs>98</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Century Gothic</vt:lpstr>
      <vt:lpstr>Vapor Trail</vt:lpstr>
      <vt:lpstr>Role Play for English Language Learners</vt:lpstr>
      <vt:lpstr>Table of contents</vt:lpstr>
      <vt:lpstr>Statement of the problem</vt:lpstr>
      <vt:lpstr>Literacy Review Articles</vt:lpstr>
      <vt:lpstr>Literacy Review Articles</vt:lpstr>
      <vt:lpstr>Literacy Review Articles</vt:lpstr>
      <vt:lpstr>Literacy Review Articles</vt:lpstr>
      <vt:lpstr>Literacy Review Articles</vt:lpstr>
      <vt:lpstr>Research Hypothesis</vt:lpstr>
      <vt:lpstr> Participants (N)</vt:lpstr>
      <vt:lpstr>References</vt:lpstr>
      <vt:lpstr>References CONT…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Latoya Dawson</dc:creator>
  <cp:lastModifiedBy>Student</cp:lastModifiedBy>
  <cp:revision>39</cp:revision>
  <dcterms:created xsi:type="dcterms:W3CDTF">2016-10-17T19:41:39Z</dcterms:created>
  <dcterms:modified xsi:type="dcterms:W3CDTF">2016-12-06T01:31:02Z</dcterms:modified>
</cp:coreProperties>
</file>